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97" r:id="rId6"/>
    <p:sldId id="260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64" r:id="rId18"/>
    <p:sldId id="265" r:id="rId19"/>
    <p:sldId id="266" r:id="rId20"/>
    <p:sldId id="271" r:id="rId21"/>
    <p:sldId id="272" r:id="rId22"/>
    <p:sldId id="278" r:id="rId23"/>
    <p:sldId id="273" r:id="rId24"/>
    <p:sldId id="274" r:id="rId25"/>
    <p:sldId id="275" r:id="rId26"/>
    <p:sldId id="276" r:id="rId27"/>
    <p:sldId id="277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70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C52B"/>
    <a:srgbClr val="93B8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02"/>
    <p:restoredTop sz="94695"/>
  </p:normalViewPr>
  <p:slideViewPr>
    <p:cSldViewPr snapToGrid="0" snapToObjects="1">
      <p:cViewPr varScale="1">
        <p:scale>
          <a:sx n="70" d="100"/>
          <a:sy n="70" d="100"/>
        </p:scale>
        <p:origin x="1554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E1AF28-3F93-FB45-B7E6-62189C1A9014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36AFD-6FB8-6F44-A045-DFBBCF600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32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36AFD-6FB8-6F44-A045-DFBBCF600A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495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36AFD-6FB8-6F44-A045-DFBBCF600A0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48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E7CB-96C0-F948-8A44-BE21378E32D6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16E2-9204-2F4B-812D-065CEF56A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38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E7CB-96C0-F948-8A44-BE21378E32D6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16E2-9204-2F4B-812D-065CEF56A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83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E7CB-96C0-F948-8A44-BE21378E32D6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16E2-9204-2F4B-812D-065CEF56A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1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FAA3377-D51B-4941-9864-7DAE2560A45E}"/>
              </a:ext>
            </a:extLst>
          </p:cNvPr>
          <p:cNvSpPr/>
          <p:nvPr userDrawn="1"/>
        </p:nvSpPr>
        <p:spPr>
          <a:xfrm>
            <a:off x="1" y="446567"/>
            <a:ext cx="628649" cy="3402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35837"/>
            <a:ext cx="7886700" cy="77106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F8593D1E-2F26-A049-8586-513A104580F9}"/>
              </a:ext>
            </a:extLst>
          </p:cNvPr>
          <p:cNvGrpSpPr/>
          <p:nvPr userDrawn="1"/>
        </p:nvGrpSpPr>
        <p:grpSpPr>
          <a:xfrm>
            <a:off x="-1" y="5524727"/>
            <a:ext cx="9144001" cy="1356385"/>
            <a:chOff x="-1" y="4644365"/>
            <a:chExt cx="9144001" cy="135638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8BCD2A7F-85A4-6A49-AA3F-2BCCA4795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6684" y="4644365"/>
              <a:ext cx="3967316" cy="135177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1357E853-2B98-AE48-9B83-010A68654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4710733"/>
              <a:ext cx="9144000" cy="12900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761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E7CB-96C0-F948-8A44-BE21378E32D6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16E2-9204-2F4B-812D-065CEF56A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9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E7CB-96C0-F948-8A44-BE21378E32D6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16E2-9204-2F4B-812D-065CEF56A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319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E7CB-96C0-F948-8A44-BE21378E32D6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16E2-9204-2F4B-812D-065CEF56A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911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E7CB-96C0-F948-8A44-BE21378E32D6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16E2-9204-2F4B-812D-065CEF56A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894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E7CB-96C0-F948-8A44-BE21378E32D6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16E2-9204-2F4B-812D-065CEF56A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480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E7CB-96C0-F948-8A44-BE21378E32D6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16E2-9204-2F4B-812D-065CEF56A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391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E7CB-96C0-F948-8A44-BE21378E32D6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16E2-9204-2F4B-812D-065CEF56A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52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7E7CB-96C0-F948-8A44-BE21378E32D6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616E2-9204-2F4B-812D-065CEF56ACB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5BD6703-308B-B545-AAC4-D1BD70C3AA6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696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8E16445-78F8-CE44-9725-A7A4F7A275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11000"/>
                    </a14:imgEffect>
                  </a14:imgLayer>
                </a14:imgProps>
              </a:ext>
            </a:extLst>
          </a:blip>
          <a:srcRect t="16966" r="63331" b="4457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89D51EE-63A3-6440-8109-4FF6F1531FB5}"/>
              </a:ext>
            </a:extLst>
          </p:cNvPr>
          <p:cNvSpPr/>
          <p:nvPr/>
        </p:nvSpPr>
        <p:spPr>
          <a:xfrm>
            <a:off x="2015120" y="2373630"/>
            <a:ext cx="5113762" cy="2110740"/>
          </a:xfrm>
          <a:prstGeom prst="rect">
            <a:avLst/>
          </a:prstGeom>
          <a:solidFill>
            <a:schemeClr val="tx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F3A680-8259-7E42-B7A2-A2DD92C6E3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069074"/>
            <a:ext cx="6858000" cy="71985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CAREERS IN DATA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7FF73CD8-F281-FC4F-9004-DF9E00024CA4}"/>
              </a:ext>
            </a:extLst>
          </p:cNvPr>
          <p:cNvSpPr/>
          <p:nvPr/>
        </p:nvSpPr>
        <p:spPr>
          <a:xfrm>
            <a:off x="2015120" y="2373630"/>
            <a:ext cx="5113762" cy="2110740"/>
          </a:xfrm>
          <a:prstGeom prst="rect">
            <a:avLst/>
          </a:prstGeom>
          <a:noFill/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9AE0F37-3DA5-2C42-B87B-6391DD3D0E61}"/>
              </a:ext>
            </a:extLst>
          </p:cNvPr>
          <p:cNvSpPr txBox="1"/>
          <p:nvPr/>
        </p:nvSpPr>
        <p:spPr>
          <a:xfrm>
            <a:off x="2015120" y="4747855"/>
            <a:ext cx="2796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+mj-lt"/>
              </a:rPr>
              <a:t>Shekhar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Dallas</a:t>
            </a: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Meagan</a:t>
            </a:r>
          </a:p>
        </p:txBody>
      </p:sp>
    </p:spTree>
    <p:extLst>
      <p:ext uri="{BB962C8B-B14F-4D97-AF65-F5344CB8AC3E}">
        <p14:creationId xmlns:p14="http://schemas.microsoft.com/office/powerpoint/2010/main" val="307468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846CF47E-7508-804D-A575-3E20FC910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387EEC3-CDD6-2443-A377-91FE9C46ED9F}"/>
              </a:ext>
            </a:extLst>
          </p:cNvPr>
          <p:cNvSpPr txBox="1"/>
          <p:nvPr/>
        </p:nvSpPr>
        <p:spPr>
          <a:xfrm>
            <a:off x="649916" y="893042"/>
            <a:ext cx="1594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Shekhar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93963"/>
            <a:ext cx="7886700" cy="381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4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846CF47E-7508-804D-A575-3E20FC910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387EEC3-CDD6-2443-A377-91FE9C46ED9F}"/>
              </a:ext>
            </a:extLst>
          </p:cNvPr>
          <p:cNvSpPr txBox="1"/>
          <p:nvPr/>
        </p:nvSpPr>
        <p:spPr>
          <a:xfrm>
            <a:off x="649916" y="893042"/>
            <a:ext cx="1594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Shekhar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22535"/>
            <a:ext cx="7886700" cy="395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3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846CF47E-7508-804D-A575-3E20FC910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387EEC3-CDD6-2443-A377-91FE9C46ED9F}"/>
              </a:ext>
            </a:extLst>
          </p:cNvPr>
          <p:cNvSpPr txBox="1"/>
          <p:nvPr/>
        </p:nvSpPr>
        <p:spPr>
          <a:xfrm>
            <a:off x="649916" y="893042"/>
            <a:ext cx="1594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Shekhar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138652"/>
            <a:ext cx="7886700" cy="372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3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846CF47E-7508-804D-A575-3E20FC910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387EEC3-CDD6-2443-A377-91FE9C46ED9F}"/>
              </a:ext>
            </a:extLst>
          </p:cNvPr>
          <p:cNvSpPr txBox="1"/>
          <p:nvPr/>
        </p:nvSpPr>
        <p:spPr>
          <a:xfrm>
            <a:off x="649916" y="893042"/>
            <a:ext cx="1594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Shekhar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2010569"/>
            <a:ext cx="77724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0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846CF47E-7508-804D-A575-3E20FC910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387EEC3-CDD6-2443-A377-91FE9C46ED9F}"/>
              </a:ext>
            </a:extLst>
          </p:cNvPr>
          <p:cNvSpPr txBox="1"/>
          <p:nvPr/>
        </p:nvSpPr>
        <p:spPr>
          <a:xfrm>
            <a:off x="649916" y="893042"/>
            <a:ext cx="1594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Shekhar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68369"/>
            <a:ext cx="7886700" cy="386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7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846CF47E-7508-804D-A575-3E20FC910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387EEC3-CDD6-2443-A377-91FE9C46ED9F}"/>
              </a:ext>
            </a:extLst>
          </p:cNvPr>
          <p:cNvSpPr txBox="1"/>
          <p:nvPr/>
        </p:nvSpPr>
        <p:spPr>
          <a:xfrm>
            <a:off x="649916" y="893042"/>
            <a:ext cx="1594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Shekhar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8874" y="1542197"/>
            <a:ext cx="5705191" cy="366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26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846CF47E-7508-804D-A575-3E20FC910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387EEC3-CDD6-2443-A377-91FE9C46ED9F}"/>
              </a:ext>
            </a:extLst>
          </p:cNvPr>
          <p:cNvSpPr txBox="1"/>
          <p:nvPr/>
        </p:nvSpPr>
        <p:spPr>
          <a:xfrm>
            <a:off x="649916" y="893042"/>
            <a:ext cx="1594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Shekhar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263" y="1651380"/>
            <a:ext cx="7328847" cy="397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2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846CF47E-7508-804D-A575-3E20FC910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0DE1EC2-C151-374A-B6B6-90E047379125}"/>
              </a:ext>
            </a:extLst>
          </p:cNvPr>
          <p:cNvSpPr txBox="1"/>
          <p:nvPr/>
        </p:nvSpPr>
        <p:spPr>
          <a:xfrm>
            <a:off x="649916" y="893042"/>
            <a:ext cx="1594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Meagan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xmlns="" id="{44E4CB59-62B3-465D-8325-07E5B0A5F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52370"/>
            <a:ext cx="7886700" cy="4351338"/>
          </a:xfrm>
        </p:spPr>
        <p:txBody>
          <a:bodyPr>
            <a:normAutofit/>
          </a:bodyPr>
          <a:lstStyle/>
          <a:p>
            <a:pPr marL="457200" lvl="0" indent="-457200">
              <a:spcAft>
                <a:spcPts val="2400"/>
              </a:spcAft>
              <a:buFont typeface="+mj-lt"/>
              <a:buAutoNum type="arabicPeriod"/>
            </a:pPr>
            <a:r>
              <a:rPr lang="en-US" sz="2400" dirty="0"/>
              <a:t>Who gets hired? What kind of talent do employers want when they are hiring a data scientist?</a:t>
            </a:r>
          </a:p>
          <a:p>
            <a:pPr marL="457200" indent="-457200">
              <a:spcAft>
                <a:spcPts val="2400"/>
              </a:spcAft>
              <a:buFont typeface="+mj-lt"/>
              <a:buAutoNum type="arabicPeriod"/>
            </a:pPr>
            <a:r>
              <a:rPr lang="en-US" sz="2400" dirty="0"/>
              <a:t>Which programming languages are most used in data science?</a:t>
            </a:r>
          </a:p>
          <a:p>
            <a:pPr marL="457200" indent="-457200">
              <a:spcAft>
                <a:spcPts val="2400"/>
              </a:spcAft>
              <a:buFont typeface="+mj-lt"/>
              <a:buAutoNum type="arabicPeriod"/>
            </a:pPr>
            <a:r>
              <a:rPr lang="en-US" sz="2400" dirty="0"/>
              <a:t>What are trends in salary and market growth?</a:t>
            </a:r>
          </a:p>
          <a:p>
            <a:pPr marL="457200" lvl="0" indent="-457200">
              <a:spcAft>
                <a:spcPts val="2400"/>
              </a:spcAft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001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846CF47E-7508-804D-A575-3E20FC910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2A990FF-F5BF-194B-A79F-6A5452788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Kaggle Dataset – Indeed US Jobs Scraper 2018</a:t>
            </a:r>
          </a:p>
          <a:p>
            <a:r>
              <a:rPr lang="en-US" dirty="0"/>
              <a:t>Stack Overflow Survey 2018 Dataset</a:t>
            </a:r>
          </a:p>
          <a:p>
            <a:r>
              <a:rPr lang="en-US" dirty="0"/>
              <a:t>Bureau of Labor Statistics Occupational Employment Survey 2017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578D22C-2879-324C-9DC1-25F7B6F510A7}"/>
              </a:ext>
            </a:extLst>
          </p:cNvPr>
          <p:cNvSpPr txBox="1"/>
          <p:nvPr/>
        </p:nvSpPr>
        <p:spPr>
          <a:xfrm>
            <a:off x="649916" y="893042"/>
            <a:ext cx="1594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Meagan</a:t>
            </a:r>
          </a:p>
        </p:txBody>
      </p:sp>
    </p:spTree>
    <p:extLst>
      <p:ext uri="{BB962C8B-B14F-4D97-AF65-F5344CB8AC3E}">
        <p14:creationId xmlns:p14="http://schemas.microsoft.com/office/powerpoint/2010/main" val="32681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F02BB3B-310F-4055-B4BD-F1A2DDD9D54D}"/>
              </a:ext>
            </a:extLst>
          </p:cNvPr>
          <p:cNvSpPr/>
          <p:nvPr/>
        </p:nvSpPr>
        <p:spPr>
          <a:xfrm>
            <a:off x="0" y="0"/>
            <a:ext cx="9177688" cy="69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846CF47E-7508-804D-A575-3E20FC910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B35D34C-BE75-6A48-89EB-3B0CF6775015}"/>
              </a:ext>
            </a:extLst>
          </p:cNvPr>
          <p:cNvSpPr txBox="1"/>
          <p:nvPr/>
        </p:nvSpPr>
        <p:spPr>
          <a:xfrm>
            <a:off x="649916" y="893042"/>
            <a:ext cx="1594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Meagan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E8E8CCB-A7E6-4501-B7B9-8FE9C3A50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2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846CF47E-7508-804D-A575-3E20FC910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2A990FF-F5BF-194B-A79F-6A5452788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603" y="1825625"/>
            <a:ext cx="6474794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>
                <a:latin typeface="+mj-lt"/>
              </a:rPr>
              <a:t>Why are we in this class? </a:t>
            </a:r>
          </a:p>
          <a:p>
            <a:pPr marL="0" indent="0" algn="ctr">
              <a:buNone/>
            </a:pPr>
            <a:r>
              <a:rPr lang="en-US" dirty="0"/>
              <a:t>In this project, we aimed to discover what it takes to get a foot in the industry, where the opportunities lie, and the level of satisfaction in this burgeoning field. </a:t>
            </a:r>
          </a:p>
        </p:txBody>
      </p:sp>
    </p:spTree>
    <p:extLst>
      <p:ext uri="{BB962C8B-B14F-4D97-AF65-F5344CB8AC3E}">
        <p14:creationId xmlns:p14="http://schemas.microsoft.com/office/powerpoint/2010/main" val="55182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F02BB3B-310F-4055-B4BD-F1A2DDD9D54D}"/>
              </a:ext>
            </a:extLst>
          </p:cNvPr>
          <p:cNvSpPr/>
          <p:nvPr/>
        </p:nvSpPr>
        <p:spPr>
          <a:xfrm>
            <a:off x="0" y="0"/>
            <a:ext cx="9177688" cy="69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846CF47E-7508-804D-A575-3E20FC910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B35D34C-BE75-6A48-89EB-3B0CF6775015}"/>
              </a:ext>
            </a:extLst>
          </p:cNvPr>
          <p:cNvSpPr txBox="1"/>
          <p:nvPr/>
        </p:nvSpPr>
        <p:spPr>
          <a:xfrm>
            <a:off x="649916" y="893042"/>
            <a:ext cx="1594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Meagan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E8E8CCB-A7E6-4501-B7B9-8FE9C3A50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0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F02BB3B-310F-4055-B4BD-F1A2DDD9D54D}"/>
              </a:ext>
            </a:extLst>
          </p:cNvPr>
          <p:cNvSpPr/>
          <p:nvPr/>
        </p:nvSpPr>
        <p:spPr>
          <a:xfrm>
            <a:off x="0" y="0"/>
            <a:ext cx="9177688" cy="69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846CF47E-7508-804D-A575-3E20FC910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B35D34C-BE75-6A48-89EB-3B0CF6775015}"/>
              </a:ext>
            </a:extLst>
          </p:cNvPr>
          <p:cNvSpPr txBox="1"/>
          <p:nvPr/>
        </p:nvSpPr>
        <p:spPr>
          <a:xfrm>
            <a:off x="649916" y="893042"/>
            <a:ext cx="1594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Meagan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E8E8CCB-A7E6-4501-B7B9-8FE9C3A50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9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F02BB3B-310F-4055-B4BD-F1A2DDD9D54D}"/>
              </a:ext>
            </a:extLst>
          </p:cNvPr>
          <p:cNvSpPr/>
          <p:nvPr/>
        </p:nvSpPr>
        <p:spPr>
          <a:xfrm>
            <a:off x="0" y="0"/>
            <a:ext cx="9177688" cy="69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846CF47E-7508-804D-A575-3E20FC910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B35D34C-BE75-6A48-89EB-3B0CF6775015}"/>
              </a:ext>
            </a:extLst>
          </p:cNvPr>
          <p:cNvSpPr txBox="1"/>
          <p:nvPr/>
        </p:nvSpPr>
        <p:spPr>
          <a:xfrm>
            <a:off x="649916" y="893042"/>
            <a:ext cx="1594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Meagan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0D22BFD-FC43-488E-902E-4DF7664FA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56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F02BB3B-310F-4055-B4BD-F1A2DDD9D54D}"/>
              </a:ext>
            </a:extLst>
          </p:cNvPr>
          <p:cNvSpPr/>
          <p:nvPr/>
        </p:nvSpPr>
        <p:spPr>
          <a:xfrm>
            <a:off x="0" y="0"/>
            <a:ext cx="9177688" cy="69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846CF47E-7508-804D-A575-3E20FC910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B35D34C-BE75-6A48-89EB-3B0CF6775015}"/>
              </a:ext>
            </a:extLst>
          </p:cNvPr>
          <p:cNvSpPr txBox="1"/>
          <p:nvPr/>
        </p:nvSpPr>
        <p:spPr>
          <a:xfrm>
            <a:off x="649916" y="893042"/>
            <a:ext cx="1594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Meagan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1ABD37CF-22A3-4EB8-A476-8BD502F1C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78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F02BB3B-310F-4055-B4BD-F1A2DDD9D54D}"/>
              </a:ext>
            </a:extLst>
          </p:cNvPr>
          <p:cNvSpPr/>
          <p:nvPr/>
        </p:nvSpPr>
        <p:spPr>
          <a:xfrm>
            <a:off x="0" y="0"/>
            <a:ext cx="9177688" cy="69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846CF47E-7508-804D-A575-3E20FC910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B35D34C-BE75-6A48-89EB-3B0CF6775015}"/>
              </a:ext>
            </a:extLst>
          </p:cNvPr>
          <p:cNvSpPr txBox="1"/>
          <p:nvPr/>
        </p:nvSpPr>
        <p:spPr>
          <a:xfrm>
            <a:off x="649916" y="893042"/>
            <a:ext cx="1594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Meagan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BAD9D34-EF6E-40D0-9F00-4954A654B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92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F02BB3B-310F-4055-B4BD-F1A2DDD9D54D}"/>
              </a:ext>
            </a:extLst>
          </p:cNvPr>
          <p:cNvSpPr/>
          <p:nvPr/>
        </p:nvSpPr>
        <p:spPr>
          <a:xfrm>
            <a:off x="0" y="0"/>
            <a:ext cx="9177688" cy="69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846CF47E-7508-804D-A575-3E20FC910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B35D34C-BE75-6A48-89EB-3B0CF6775015}"/>
              </a:ext>
            </a:extLst>
          </p:cNvPr>
          <p:cNvSpPr txBox="1"/>
          <p:nvPr/>
        </p:nvSpPr>
        <p:spPr>
          <a:xfrm>
            <a:off x="649916" y="893042"/>
            <a:ext cx="1594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Meagan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9C5AD32-3FD7-495D-B26D-26ABC3108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84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F02BB3B-310F-4055-B4BD-F1A2DDD9D54D}"/>
              </a:ext>
            </a:extLst>
          </p:cNvPr>
          <p:cNvSpPr/>
          <p:nvPr/>
        </p:nvSpPr>
        <p:spPr>
          <a:xfrm>
            <a:off x="0" y="0"/>
            <a:ext cx="9177688" cy="69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846CF47E-7508-804D-A575-3E20FC910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B35D34C-BE75-6A48-89EB-3B0CF6775015}"/>
              </a:ext>
            </a:extLst>
          </p:cNvPr>
          <p:cNvSpPr txBox="1"/>
          <p:nvPr/>
        </p:nvSpPr>
        <p:spPr>
          <a:xfrm>
            <a:off x="649916" y="893042"/>
            <a:ext cx="1594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Meagan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DEAE3C4-7F41-4600-B007-C1DB0A291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19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F02BB3B-310F-4055-B4BD-F1A2DDD9D54D}"/>
              </a:ext>
            </a:extLst>
          </p:cNvPr>
          <p:cNvSpPr/>
          <p:nvPr/>
        </p:nvSpPr>
        <p:spPr>
          <a:xfrm>
            <a:off x="0" y="0"/>
            <a:ext cx="9177688" cy="69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846CF47E-7508-804D-A575-3E20FC910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B35D34C-BE75-6A48-89EB-3B0CF6775015}"/>
              </a:ext>
            </a:extLst>
          </p:cNvPr>
          <p:cNvSpPr txBox="1"/>
          <p:nvPr/>
        </p:nvSpPr>
        <p:spPr>
          <a:xfrm>
            <a:off x="649916" y="893042"/>
            <a:ext cx="1594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Meagan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455870F-67B2-4C72-81FA-A820B6897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4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846CF47E-7508-804D-A575-3E20FC910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0DE1EC2-C151-374A-B6B6-90E047379125}"/>
              </a:ext>
            </a:extLst>
          </p:cNvPr>
          <p:cNvSpPr txBox="1"/>
          <p:nvPr/>
        </p:nvSpPr>
        <p:spPr>
          <a:xfrm>
            <a:off x="649916" y="893042"/>
            <a:ext cx="1594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Dallas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xmlns="" id="{EA169D8E-5749-4471-8162-1E410D8D3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52370"/>
            <a:ext cx="7886700" cy="4351338"/>
          </a:xfrm>
        </p:spPr>
        <p:txBody>
          <a:bodyPr>
            <a:normAutofit/>
          </a:bodyPr>
          <a:lstStyle/>
          <a:p>
            <a:pPr marL="457200" lvl="0" indent="-457200">
              <a:spcAft>
                <a:spcPts val="2400"/>
              </a:spcAft>
              <a:buFont typeface="+mj-lt"/>
              <a:buAutoNum type="arabicPeriod"/>
            </a:pPr>
            <a:r>
              <a:rPr lang="en-US" sz="2400" dirty="0"/>
              <a:t>What are the Google trends for data science versus application programming?</a:t>
            </a:r>
          </a:p>
          <a:p>
            <a:pPr marL="457200" indent="-457200">
              <a:spcAft>
                <a:spcPts val="2400"/>
              </a:spcAft>
              <a:buFont typeface="+mj-lt"/>
              <a:buAutoNum type="arabicPeriod"/>
            </a:pPr>
            <a:r>
              <a:rPr lang="en-US" sz="2400" dirty="0"/>
              <a:t>What are data science job satisfaction levels?</a:t>
            </a:r>
          </a:p>
        </p:txBody>
      </p:sp>
    </p:spTree>
    <p:extLst>
      <p:ext uri="{BB962C8B-B14F-4D97-AF65-F5344CB8AC3E}">
        <p14:creationId xmlns:p14="http://schemas.microsoft.com/office/powerpoint/2010/main" val="302213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846CF47E-7508-804D-A575-3E20FC910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2A990FF-F5BF-194B-A79F-6A5452788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answer the Google Trends question, I used </a:t>
            </a:r>
            <a:r>
              <a:rPr lang="en-US" dirty="0" err="1"/>
              <a:t>PyTrends</a:t>
            </a:r>
            <a:r>
              <a:rPr lang="en-US" dirty="0"/>
              <a:t>, which is an very easy to use, unofficial Google Trends API.</a:t>
            </a:r>
          </a:p>
          <a:p>
            <a:r>
              <a:rPr lang="en-US" dirty="0"/>
              <a:t>To explore Data Science job satisfaction levels, I examined the 2018 annual Stack Overflow Survey data, found on Kaggle, using Python, Pandas, etc. </a:t>
            </a:r>
          </a:p>
          <a:p>
            <a:pPr lvl="1"/>
            <a:r>
              <a:rPr lang="en-US" dirty="0"/>
              <a:t>Confession: I was a survey respondent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9D3C575-3137-4148-99B5-F7999EB19590}"/>
              </a:ext>
            </a:extLst>
          </p:cNvPr>
          <p:cNvSpPr txBox="1"/>
          <p:nvPr/>
        </p:nvSpPr>
        <p:spPr>
          <a:xfrm>
            <a:off x="649916" y="893042"/>
            <a:ext cx="1594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Dallas</a:t>
            </a:r>
          </a:p>
        </p:txBody>
      </p:sp>
    </p:spTree>
    <p:extLst>
      <p:ext uri="{BB962C8B-B14F-4D97-AF65-F5344CB8AC3E}">
        <p14:creationId xmlns:p14="http://schemas.microsoft.com/office/powerpoint/2010/main" val="318969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846CF47E-7508-804D-A575-3E20FC910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2A990FF-F5BF-194B-A79F-6A5452788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52370"/>
            <a:ext cx="7886700" cy="435133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Which location/region has the most opportunities?</a:t>
            </a:r>
          </a:p>
          <a:p>
            <a:pPr marL="457200" lvl="0" indent="-457200">
              <a:lnSpc>
                <a:spcPct val="100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What's the difference between data scientist, data engineer and data analyst?</a:t>
            </a:r>
          </a:p>
          <a:p>
            <a:pPr marL="457200" lvl="0" indent="-457200">
              <a:lnSpc>
                <a:spcPct val="100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2400" dirty="0"/>
              <a:t>Can you develop an efficient classification algorithm to differentiate the three job types above?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0DE1EC2-C151-374A-B6B6-90E047379125}"/>
              </a:ext>
            </a:extLst>
          </p:cNvPr>
          <p:cNvSpPr txBox="1"/>
          <p:nvPr/>
        </p:nvSpPr>
        <p:spPr>
          <a:xfrm>
            <a:off x="649916" y="893042"/>
            <a:ext cx="1594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Shekhar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41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846CF47E-7508-804D-A575-3E20FC910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2A990FF-F5BF-194B-A79F-6A5452788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3152"/>
            <a:ext cx="7886700" cy="4883811"/>
          </a:xfrm>
        </p:spPr>
        <p:txBody>
          <a:bodyPr>
            <a:normAutofit fontScale="92500"/>
          </a:bodyPr>
          <a:lstStyle/>
          <a:p>
            <a:r>
              <a:rPr lang="en-US" dirty="0"/>
              <a:t>Google Trends: Graphed the search terms ‘big data’, ‘data science’, and ‘machine learning’ over a five year period. Finding: the graphs bear no resemblance – i.e., terms remarkably independent </a:t>
            </a:r>
          </a:p>
          <a:p>
            <a:r>
              <a:rPr lang="en-US" dirty="0"/>
              <a:t>Overall, culling the data to only self-described Data Scientists (from 98,855 to 7088 respondents), the results show a moderate level of job satisfaction (5.19 out of possible 7).</a:t>
            </a:r>
          </a:p>
          <a:p>
            <a:r>
              <a:rPr lang="en-US" dirty="0"/>
              <a:t>I also looked at data scientist career satisfaction (5.22 out of 7). This is compared to 5.03 (7 </a:t>
            </a:r>
            <a:r>
              <a:rPr lang="en-US" dirty="0" err="1"/>
              <a:t>pt</a:t>
            </a:r>
            <a:r>
              <a:rPr lang="en-US" dirty="0"/>
              <a:t> scale) to non-data scientist respondents.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C42CC41-E43E-634B-A2F0-6381AE3324B5}"/>
              </a:ext>
            </a:extLst>
          </p:cNvPr>
          <p:cNvSpPr txBox="1"/>
          <p:nvPr/>
        </p:nvSpPr>
        <p:spPr>
          <a:xfrm>
            <a:off x="649916" y="893042"/>
            <a:ext cx="1594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Dallas</a:t>
            </a:r>
          </a:p>
        </p:txBody>
      </p:sp>
    </p:spTree>
    <p:extLst>
      <p:ext uri="{BB962C8B-B14F-4D97-AF65-F5344CB8AC3E}">
        <p14:creationId xmlns:p14="http://schemas.microsoft.com/office/powerpoint/2010/main" val="294922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846CF47E-7508-804D-A575-3E20FC910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xmlns="" id="{8960EAFC-DA83-A749-82A5-F74D929D16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959" y="1293813"/>
            <a:ext cx="7808082" cy="48831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C42CC41-E43E-634B-A2F0-6381AE3324B5}"/>
              </a:ext>
            </a:extLst>
          </p:cNvPr>
          <p:cNvSpPr txBox="1"/>
          <p:nvPr/>
        </p:nvSpPr>
        <p:spPr>
          <a:xfrm>
            <a:off x="649916" y="893042"/>
            <a:ext cx="1594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Dallas</a:t>
            </a:r>
          </a:p>
        </p:txBody>
      </p:sp>
    </p:spTree>
    <p:extLst>
      <p:ext uri="{BB962C8B-B14F-4D97-AF65-F5344CB8AC3E}">
        <p14:creationId xmlns:p14="http://schemas.microsoft.com/office/powerpoint/2010/main" val="61801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846CF47E-7508-804D-A575-3E20FC910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xmlns="" id="{32E78EEC-58E3-D442-B072-4C13F7AC77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692410"/>
            <a:ext cx="7886700" cy="408595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C42CC41-E43E-634B-A2F0-6381AE3324B5}"/>
              </a:ext>
            </a:extLst>
          </p:cNvPr>
          <p:cNvSpPr txBox="1"/>
          <p:nvPr/>
        </p:nvSpPr>
        <p:spPr>
          <a:xfrm>
            <a:off x="649916" y="893042"/>
            <a:ext cx="1594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Dallas</a:t>
            </a:r>
          </a:p>
        </p:txBody>
      </p:sp>
    </p:spTree>
    <p:extLst>
      <p:ext uri="{BB962C8B-B14F-4D97-AF65-F5344CB8AC3E}">
        <p14:creationId xmlns:p14="http://schemas.microsoft.com/office/powerpoint/2010/main" val="25855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846CF47E-7508-804D-A575-3E20FC910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xmlns="" id="{115C54E5-A25C-CC47-B581-1E0231A154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55920"/>
            <a:ext cx="7886700" cy="355893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C42CC41-E43E-634B-A2F0-6381AE3324B5}"/>
              </a:ext>
            </a:extLst>
          </p:cNvPr>
          <p:cNvSpPr txBox="1"/>
          <p:nvPr/>
        </p:nvSpPr>
        <p:spPr>
          <a:xfrm>
            <a:off x="649916" y="893042"/>
            <a:ext cx="1594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Dallas</a:t>
            </a:r>
          </a:p>
        </p:txBody>
      </p:sp>
    </p:spTree>
    <p:extLst>
      <p:ext uri="{BB962C8B-B14F-4D97-AF65-F5344CB8AC3E}">
        <p14:creationId xmlns:p14="http://schemas.microsoft.com/office/powerpoint/2010/main" val="30366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846CF47E-7508-804D-A575-3E20FC910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xmlns="" id="{D33319A7-8B61-6349-8CCB-688F73A310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9916" y="1293152"/>
            <a:ext cx="7854801" cy="220108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C42CC41-E43E-634B-A2F0-6381AE3324B5}"/>
              </a:ext>
            </a:extLst>
          </p:cNvPr>
          <p:cNvSpPr txBox="1"/>
          <p:nvPr/>
        </p:nvSpPr>
        <p:spPr>
          <a:xfrm>
            <a:off x="649916" y="893042"/>
            <a:ext cx="1594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Dallas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5591078-D1F3-BD4D-9DDF-9696DC446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16" y="3276224"/>
            <a:ext cx="7865434" cy="21553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5BB6300-C2E5-8744-B9DF-4B2C624F4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83" y="5315775"/>
            <a:ext cx="7865434" cy="125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27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846CF47E-7508-804D-A575-3E20FC910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xmlns="" id="{F04BF4EA-78ED-8E44-8695-E94921C84B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9916" y="1564360"/>
            <a:ext cx="3374683" cy="224266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C42CC41-E43E-634B-A2F0-6381AE3324B5}"/>
              </a:ext>
            </a:extLst>
          </p:cNvPr>
          <p:cNvSpPr txBox="1"/>
          <p:nvPr/>
        </p:nvSpPr>
        <p:spPr>
          <a:xfrm>
            <a:off x="649916" y="893042"/>
            <a:ext cx="1594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Dallas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466C537-B1F4-7348-BD62-CD06723B0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849" y="3991740"/>
            <a:ext cx="3200400" cy="25391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82B2646-DCC2-2A4D-B550-98D154E65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16" y="4078237"/>
            <a:ext cx="3374683" cy="24526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C3E2C6B-BA42-714E-B4BE-DCB1BF99F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3849" y="1558647"/>
            <a:ext cx="3200400" cy="224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00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3E8C932-7B2E-E54E-B53C-AA7E7CD49B4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F3A680-8259-7E42-B7A2-A2DD92C6E3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069074"/>
            <a:ext cx="6858000" cy="71985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7FF73CD8-F281-FC4F-9004-DF9E00024CA4}"/>
              </a:ext>
            </a:extLst>
          </p:cNvPr>
          <p:cNvSpPr/>
          <p:nvPr/>
        </p:nvSpPr>
        <p:spPr>
          <a:xfrm>
            <a:off x="2015120" y="2373630"/>
            <a:ext cx="5113762" cy="2110740"/>
          </a:xfrm>
          <a:prstGeom prst="rect">
            <a:avLst/>
          </a:prstGeom>
          <a:noFill/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1336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846CF47E-7508-804D-A575-3E20FC910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2A990FF-F5BF-194B-A79F-6A5452788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Refered</a:t>
            </a:r>
            <a:r>
              <a:rPr lang="en-US" dirty="0"/>
              <a:t> </a:t>
            </a:r>
            <a:r>
              <a:rPr lang="en-US" dirty="0" err="1"/>
              <a:t>Kaggle</a:t>
            </a:r>
            <a:r>
              <a:rPr lang="en-US" dirty="0"/>
              <a:t> Data Science </a:t>
            </a:r>
            <a:r>
              <a:rPr lang="en-US" dirty="0" err="1"/>
              <a:t>DataSet</a:t>
            </a:r>
            <a:endParaRPr lang="en-US" dirty="0"/>
          </a:p>
          <a:p>
            <a:r>
              <a:rPr lang="en-US" dirty="0"/>
              <a:t>Google </a:t>
            </a:r>
            <a:r>
              <a:rPr lang="en-US" dirty="0" err="1"/>
              <a:t>Api</a:t>
            </a:r>
            <a:r>
              <a:rPr lang="en-US" dirty="0"/>
              <a:t>.</a:t>
            </a:r>
          </a:p>
          <a:p>
            <a:r>
              <a:rPr lang="en-US" dirty="0"/>
              <a:t>Word Cloud.</a:t>
            </a:r>
          </a:p>
          <a:p>
            <a:r>
              <a:rPr lang="en-US" dirty="0"/>
              <a:t>Wikipedia package.</a:t>
            </a:r>
          </a:p>
          <a:p>
            <a:r>
              <a:rPr lang="en-US" dirty="0" err="1"/>
              <a:t>Bokeh</a:t>
            </a:r>
            <a:r>
              <a:rPr lang="en-US" dirty="0"/>
              <a:t> </a:t>
            </a:r>
            <a:r>
              <a:rPr lang="en-US" dirty="0" err="1"/>
              <a:t>Geomap</a:t>
            </a:r>
            <a:r>
              <a:rPr lang="en-US" dirty="0"/>
              <a:t> library.</a:t>
            </a:r>
          </a:p>
          <a:p>
            <a:r>
              <a:rPr lang="en-US" dirty="0"/>
              <a:t>Linear </a:t>
            </a:r>
            <a:r>
              <a:rPr lang="en-US" dirty="0" err="1"/>
              <a:t>Regregreesion</a:t>
            </a:r>
            <a:r>
              <a:rPr lang="en-US" dirty="0"/>
              <a:t> from </a:t>
            </a:r>
            <a:r>
              <a:rPr lang="en-US" dirty="0" err="1"/>
              <a:t>sklearn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8AC9840-600F-B84B-9A80-10B446BA93D4}"/>
              </a:ext>
            </a:extLst>
          </p:cNvPr>
          <p:cNvSpPr txBox="1"/>
          <p:nvPr/>
        </p:nvSpPr>
        <p:spPr>
          <a:xfrm>
            <a:off x="649916" y="893042"/>
            <a:ext cx="1594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Shekhar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64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846CF47E-7508-804D-A575-3E20FC910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387EEC3-CDD6-2443-A377-91FE9C46ED9F}"/>
              </a:ext>
            </a:extLst>
          </p:cNvPr>
          <p:cNvSpPr txBox="1"/>
          <p:nvPr/>
        </p:nvSpPr>
        <p:spPr>
          <a:xfrm>
            <a:off x="649916" y="893042"/>
            <a:ext cx="1594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Shekhar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9810" y="1293152"/>
            <a:ext cx="6687403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7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846CF47E-7508-804D-A575-3E20FC910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387EEC3-CDD6-2443-A377-91FE9C46ED9F}"/>
              </a:ext>
            </a:extLst>
          </p:cNvPr>
          <p:cNvSpPr txBox="1"/>
          <p:nvPr/>
        </p:nvSpPr>
        <p:spPr>
          <a:xfrm>
            <a:off x="649916" y="893042"/>
            <a:ext cx="1594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Shekhar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16" y="1293152"/>
            <a:ext cx="7865434" cy="4883811"/>
          </a:xfrm>
        </p:spPr>
      </p:pic>
    </p:spTree>
    <p:extLst>
      <p:ext uri="{BB962C8B-B14F-4D97-AF65-F5344CB8AC3E}">
        <p14:creationId xmlns:p14="http://schemas.microsoft.com/office/powerpoint/2010/main" val="352772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846CF47E-7508-804D-A575-3E20FC910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387EEC3-CDD6-2443-A377-91FE9C46ED9F}"/>
              </a:ext>
            </a:extLst>
          </p:cNvPr>
          <p:cNvSpPr txBox="1"/>
          <p:nvPr/>
        </p:nvSpPr>
        <p:spPr>
          <a:xfrm>
            <a:off x="649916" y="893042"/>
            <a:ext cx="1594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Shekhar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9916" y="1419367"/>
            <a:ext cx="7102012" cy="475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846CF47E-7508-804D-A575-3E20FC910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387EEC3-CDD6-2443-A377-91FE9C46ED9F}"/>
              </a:ext>
            </a:extLst>
          </p:cNvPr>
          <p:cNvSpPr txBox="1"/>
          <p:nvPr/>
        </p:nvSpPr>
        <p:spPr>
          <a:xfrm>
            <a:off x="649916" y="893042"/>
            <a:ext cx="1594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Shekhar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2423" y="1293152"/>
            <a:ext cx="7886700" cy="430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4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846CF47E-7508-804D-A575-3E20FC910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387EEC3-CDD6-2443-A377-91FE9C46ED9F}"/>
              </a:ext>
            </a:extLst>
          </p:cNvPr>
          <p:cNvSpPr txBox="1"/>
          <p:nvPr/>
        </p:nvSpPr>
        <p:spPr>
          <a:xfrm>
            <a:off x="649916" y="893042"/>
            <a:ext cx="1594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Shekhar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136678"/>
            <a:ext cx="7886700" cy="372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58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1415</TotalTime>
  <Words>416</Words>
  <Application>Microsoft Office PowerPoint</Application>
  <PresentationFormat>On-screen Show (4:3)</PresentationFormat>
  <Paragraphs>99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Franklin Gothic Book</vt:lpstr>
      <vt:lpstr>Franklin Gothic Medium</vt:lpstr>
      <vt:lpstr>Office Theme</vt:lpstr>
      <vt:lpstr>CAREERS IN DATA</vt:lpstr>
      <vt:lpstr>Motivation</vt:lpstr>
      <vt:lpstr>Questions</vt:lpstr>
      <vt:lpstr>Exploration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Questions</vt:lpstr>
      <vt:lpstr>Exploration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Questions</vt:lpstr>
      <vt:lpstr>Exploration</vt:lpstr>
      <vt:lpstr>Analysis</vt:lpstr>
      <vt:lpstr>Analysis</vt:lpstr>
      <vt:lpstr>Analysis</vt:lpstr>
      <vt:lpstr>Analysis</vt:lpstr>
      <vt:lpstr>Analysis</vt:lpstr>
      <vt:lpstr>Analysis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 are you?</dc:title>
  <dc:creator>Meagan Heine</dc:creator>
  <cp:lastModifiedBy>Shekhar Sharma</cp:lastModifiedBy>
  <cp:revision>42</cp:revision>
  <dcterms:created xsi:type="dcterms:W3CDTF">2018-10-02T00:35:51Z</dcterms:created>
  <dcterms:modified xsi:type="dcterms:W3CDTF">2018-10-14T01:11:31Z</dcterms:modified>
</cp:coreProperties>
</file>